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0"/>
  </p:notesMasterIdLst>
  <p:sldIdLst>
    <p:sldId id="256" r:id="rId5"/>
    <p:sldId id="260" r:id="rId6"/>
    <p:sldId id="292" r:id="rId7"/>
    <p:sldId id="289" r:id="rId8"/>
    <p:sldId id="290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238FE95-FDA3-4374-8F8E-F5747ED1D069}">
          <p14:sldIdLst>
            <p14:sldId id="256"/>
            <p14:sldId id="260"/>
            <p14:sldId id="292"/>
            <p14:sldId id="289"/>
            <p14:sldId id="29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3D1E0"/>
    <a:srgbClr val="F5851F"/>
    <a:srgbClr val="ED36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5340" autoAdjust="0"/>
  </p:normalViewPr>
  <p:slideViewPr>
    <p:cSldViewPr snapToGrid="0" snapToObjects="1">
      <p:cViewPr varScale="1">
        <p:scale>
          <a:sx n="58" d="100"/>
          <a:sy n="58" d="100"/>
        </p:scale>
        <p:origin x="191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76A89C-0CD7-43F6-AD50-106A5C50162B}" type="doc">
      <dgm:prSet loTypeId="urn:microsoft.com/office/officeart/2005/8/layout/pList2" loCatId="list" qsTypeId="urn:microsoft.com/office/officeart/2005/8/quickstyle/simple1" qsCatId="simple" csTypeId="urn:microsoft.com/office/officeart/2005/8/colors/colorful1" csCatId="colorful" phldr="1"/>
      <dgm:spPr/>
    </dgm:pt>
    <dgm:pt modelId="{0DFCF1F7-F2DC-4FC7-B322-AD80B655D6C8}" type="pres">
      <dgm:prSet presAssocID="{5676A89C-0CD7-43F6-AD50-106A5C50162B}" presName="Name0" presStyleCnt="0">
        <dgm:presLayoutVars>
          <dgm:dir/>
          <dgm:resizeHandles val="exact"/>
        </dgm:presLayoutVars>
      </dgm:prSet>
      <dgm:spPr/>
    </dgm:pt>
  </dgm:ptLst>
  <dgm:cxnLst>
    <dgm:cxn modelId="{19EB0961-3073-4A24-9295-EDF52ECCE450}" type="presOf" srcId="{5676A89C-0CD7-43F6-AD50-106A5C50162B}" destId="{0DFCF1F7-F2DC-4FC7-B322-AD80B655D6C8}" srcOrd="0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E6A16D-43D6-495E-9636-41BAB8858E9C}" type="datetimeFigureOut">
              <a:rPr lang="en-GB" smtClean="0"/>
              <a:t>29/01/2025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6EB185-1596-4C39-BC38-D7614C78C5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4458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B8EF23-6A8E-4F81-AEE6-9EBFF228370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389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6EB185-1596-4C39-BC38-D7614C78C57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9366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EB185-1596-4C39-BC38-D7614C78C57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5076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GB Bubble Stock Formations9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20" t="14687" b="21038"/>
          <a:stretch/>
        </p:blipFill>
        <p:spPr>
          <a:xfrm>
            <a:off x="0" y="0"/>
            <a:ext cx="7381144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8122" y="202120"/>
            <a:ext cx="5241404" cy="576619"/>
          </a:xfrm>
        </p:spPr>
        <p:txBody>
          <a:bodyPr anchor="t">
            <a:normAutofit/>
          </a:bodyPr>
          <a:lstStyle>
            <a:lvl1pPr algn="r">
              <a:defRPr sz="2800" b="1" i="0">
                <a:solidFill>
                  <a:schemeClr val="tx1"/>
                </a:solidFill>
                <a:latin typeface="Signika Bold"/>
                <a:cs typeface="Signika Bold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08122" y="806893"/>
            <a:ext cx="5241403" cy="1149225"/>
          </a:xfrm>
        </p:spPr>
        <p:txBody>
          <a:bodyPr>
            <a:normAutofit/>
          </a:bodyPr>
          <a:lstStyle>
            <a:lvl1pPr marL="0" indent="0" algn="r">
              <a:buNone/>
              <a:defRPr sz="2000" b="0" i="0">
                <a:solidFill>
                  <a:schemeClr val="tx1"/>
                </a:solidFill>
                <a:latin typeface="Signika Semibold"/>
                <a:cs typeface="Signika Semibold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0881-9153-8345-A6CC-9B84911046E4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6D852-4338-DB4E-9583-B630D92F17E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2" descr="S:\Digital Media\LOGOS\ongo\ongo homes\ongo homes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226528" y="5357910"/>
            <a:ext cx="2699752" cy="13091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74360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0881-9153-8345-A6CC-9B84911046E4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6D852-4338-DB4E-9583-B630D92F17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487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0881-9153-8345-A6CC-9B84911046E4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6D852-4338-DB4E-9583-B630D92F17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415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>
            <a:lvl1pPr algn="l">
              <a:defRPr sz="2800" b="1" i="0">
                <a:latin typeface="Signika Bold"/>
                <a:cs typeface="Signika Bold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82885"/>
          </a:xfrm>
        </p:spPr>
        <p:txBody>
          <a:bodyPr/>
          <a:lstStyle>
            <a:lvl1pPr>
              <a:defRPr sz="2000" b="0" i="0">
                <a:latin typeface="Signika"/>
                <a:cs typeface="Signika"/>
              </a:defRPr>
            </a:lvl1pPr>
            <a:lvl2pPr>
              <a:defRPr sz="1800" b="0" i="0">
                <a:latin typeface="Signika"/>
                <a:cs typeface="Signika"/>
              </a:defRPr>
            </a:lvl2pPr>
            <a:lvl3pPr>
              <a:defRPr sz="1600" b="0" i="0">
                <a:latin typeface="Signika"/>
                <a:cs typeface="Signika"/>
              </a:defRPr>
            </a:lvl3pPr>
            <a:lvl4pPr>
              <a:defRPr sz="1600" b="0" i="0">
                <a:latin typeface="Signika"/>
                <a:cs typeface="Signika"/>
              </a:defRPr>
            </a:lvl4pPr>
            <a:lvl5pPr>
              <a:defRPr sz="1600" b="0" i="0">
                <a:latin typeface="Signika"/>
                <a:cs typeface="Signika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0881-9153-8345-A6CC-9B84911046E4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6D852-4338-DB4E-9583-B630D92F17E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2" descr="S:\Digital Media\LOGOS\ongo\ongo homes\ongo homes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226528" y="5357910"/>
            <a:ext cx="2699752" cy="13091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55325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GB Bubble Stock Formations3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84" t="4444" r="19577" b="14418"/>
          <a:stretch/>
        </p:blipFill>
        <p:spPr>
          <a:xfrm rot="5400000">
            <a:off x="2194353" y="-2194353"/>
            <a:ext cx="3873503" cy="82622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4452257"/>
            <a:ext cx="5257800" cy="1640105"/>
          </a:xfrm>
        </p:spPr>
        <p:txBody>
          <a:bodyPr anchor="b">
            <a:normAutofit/>
          </a:bodyPr>
          <a:lstStyle>
            <a:lvl1pPr algn="l">
              <a:defRPr sz="2800" b="1" i="0" cap="none">
                <a:latin typeface="Signika Bold"/>
                <a:cs typeface="Signika Bold"/>
              </a:defRPr>
            </a:lvl1pPr>
          </a:lstStyle>
          <a:p>
            <a:r>
              <a:rPr lang="en-GB" dirty="0"/>
              <a:t>Click to edit master</a:t>
            </a:r>
            <a:br>
              <a:rPr lang="en-GB" dirty="0"/>
            </a:br>
            <a:r>
              <a:rPr lang="en-GB" dirty="0"/>
              <a:t>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6102574"/>
            <a:ext cx="6905311" cy="492120"/>
          </a:xfrm>
        </p:spPr>
        <p:txBody>
          <a:bodyPr anchor="t"/>
          <a:lstStyle>
            <a:lvl1pPr marL="0" indent="0">
              <a:buNone/>
              <a:defRPr sz="2000" b="0" i="0">
                <a:solidFill>
                  <a:srgbClr val="313131"/>
                </a:solidFill>
                <a:latin typeface="Signika Semibold"/>
                <a:cs typeface="Signika Semibold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360136"/>
            <a:ext cx="2133600" cy="365125"/>
          </a:xfrm>
        </p:spPr>
        <p:txBody>
          <a:bodyPr/>
          <a:lstStyle/>
          <a:p>
            <a:fld id="{747F0881-9153-8345-A6CC-9B84911046E4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360136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360136"/>
            <a:ext cx="2133600" cy="365125"/>
          </a:xfrm>
        </p:spPr>
        <p:txBody>
          <a:bodyPr/>
          <a:lstStyle/>
          <a:p>
            <a:fld id="{EA96D852-4338-DB4E-9583-B630D92F17E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2" descr="S:\Digital Media\LOGOS\ongo\ongo homes\ongo homes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226528" y="5357910"/>
            <a:ext cx="2699752" cy="13091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22052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0881-9153-8345-A6CC-9B84911046E4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6D852-4338-DB4E-9583-B630D92F17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613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0881-9153-8345-A6CC-9B84911046E4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6D852-4338-DB4E-9583-B630D92F17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7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0881-9153-8345-A6CC-9B84911046E4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6D852-4338-DB4E-9583-B630D92F17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454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0881-9153-8345-A6CC-9B84911046E4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6D852-4338-DB4E-9583-B630D92F17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995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0881-9153-8345-A6CC-9B84911046E4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6D852-4338-DB4E-9583-B630D92F17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664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0881-9153-8345-A6CC-9B84911046E4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6D852-4338-DB4E-9583-B630D92F17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603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F0881-9153-8345-A6CC-9B84911046E4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6D852-4338-DB4E-9583-B630D92F17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791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latin typeface="Signika" pitchFamily="2" charset="0"/>
              </a:rPr>
              <a:t>Ongo’s</a:t>
            </a:r>
            <a:r>
              <a:rPr lang="en-US" dirty="0">
                <a:latin typeface="Signika" pitchFamily="2" charset="0"/>
              </a:rPr>
              <a:t> Tenancy Sustainability Offer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83000" y="1206388"/>
            <a:ext cx="5241403" cy="1149225"/>
          </a:xfrm>
        </p:spPr>
        <p:txBody>
          <a:bodyPr/>
          <a:lstStyle/>
          <a:p>
            <a:r>
              <a:rPr lang="en-US" dirty="0">
                <a:latin typeface="Signika" pitchFamily="2" charset="0"/>
              </a:rPr>
              <a:t>Improving our services </a:t>
            </a:r>
          </a:p>
        </p:txBody>
      </p:sp>
    </p:spTree>
    <p:extLst>
      <p:ext uri="{BB962C8B-B14F-4D97-AF65-F5344CB8AC3E}">
        <p14:creationId xmlns:p14="http://schemas.microsoft.com/office/powerpoint/2010/main" val="2508145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7405C-3C88-47B1-8E21-254DB8DD0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9338" y="19351"/>
            <a:ext cx="9322676" cy="923330"/>
          </a:xfrm>
          <a:solidFill>
            <a:schemeClr val="bg2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GB" sz="2400" dirty="0"/>
              <a:t>To coach, empower and enable all customers to sustain their tenancies.</a:t>
            </a:r>
            <a:br>
              <a:rPr lang="en-GB" sz="2400" dirty="0"/>
            </a:br>
            <a:endParaRPr lang="en-US" sz="2400" dirty="0"/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D9A78508-9B55-D9FB-B705-D8ABEEF35F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6698912"/>
              </p:ext>
            </p:extLst>
          </p:nvPr>
        </p:nvGraphicFramePr>
        <p:xfrm>
          <a:off x="0" y="830621"/>
          <a:ext cx="9144000" cy="5827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8845832-EB3F-7F5C-3303-3283546D15D7}"/>
              </a:ext>
            </a:extLst>
          </p:cNvPr>
          <p:cNvSpPr txBox="1"/>
          <p:nvPr/>
        </p:nvSpPr>
        <p:spPr>
          <a:xfrm>
            <a:off x="588579" y="1219200"/>
            <a:ext cx="2291252" cy="92333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Signika" panose="02010003020600000004" pitchFamily="2" charset="0"/>
              </a:rPr>
              <a:t>OUR OFFER TO ALL NEW OR EXISTING ONGO TENANTS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084888-DFAC-04FC-E58E-DA23F343AA6E}"/>
              </a:ext>
            </a:extLst>
          </p:cNvPr>
          <p:cNvSpPr txBox="1"/>
          <p:nvPr/>
        </p:nvSpPr>
        <p:spPr>
          <a:xfrm>
            <a:off x="3741682" y="1219200"/>
            <a:ext cx="1975945" cy="92333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Signika" panose="02010003020600000004" pitchFamily="2" charset="0"/>
              </a:rPr>
              <a:t>SIGNPOSTING</a:t>
            </a:r>
          </a:p>
          <a:p>
            <a:pPr algn="ctr"/>
            <a:endParaRPr lang="en-GB" b="1" dirty="0">
              <a:latin typeface="Signika" panose="02010003020600000004" pitchFamily="2" charset="0"/>
            </a:endParaRPr>
          </a:p>
          <a:p>
            <a:pPr algn="ctr"/>
            <a:r>
              <a:rPr lang="en-GB" b="1" dirty="0">
                <a:latin typeface="Signika" panose="02010003020600000004" pitchFamily="2" charset="0"/>
              </a:rPr>
              <a:t>	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8E17AC-0C62-6E1B-71C1-B7B79EB9DBE7}"/>
              </a:ext>
            </a:extLst>
          </p:cNvPr>
          <p:cNvSpPr txBox="1"/>
          <p:nvPr/>
        </p:nvSpPr>
        <p:spPr>
          <a:xfrm>
            <a:off x="6579478" y="1219200"/>
            <a:ext cx="1975945" cy="92333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Signika" panose="02010003020600000004" pitchFamily="2" charset="0"/>
              </a:rPr>
              <a:t>HOW WE SUSITAIN TENANCIES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98B86E-7721-1F26-3D79-EE20442F1563}"/>
              </a:ext>
            </a:extLst>
          </p:cNvPr>
          <p:cNvSpPr txBox="1"/>
          <p:nvPr/>
        </p:nvSpPr>
        <p:spPr>
          <a:xfrm>
            <a:off x="357354" y="2169112"/>
            <a:ext cx="2816772" cy="47089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Signika" panose="02010003020600000004" pitchFamily="2" charset="0"/>
              </a:rPr>
              <a:t>Early Intervention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600" b="1" dirty="0">
                <a:latin typeface="Signika" panose="02010003020600000004" pitchFamily="2" charset="0"/>
              </a:rPr>
              <a:t>Pre-tenancy support for applicants</a:t>
            </a:r>
          </a:p>
          <a:p>
            <a:endParaRPr lang="en-GB" sz="1600" b="1" dirty="0">
              <a:latin typeface="Signika" panose="02010003020600000004" pitchFamily="2" charset="0"/>
            </a:endParaRPr>
          </a:p>
          <a:p>
            <a:r>
              <a:rPr lang="en-GB" sz="1600" b="1" dirty="0">
                <a:latin typeface="Signika" panose="02010003020600000004" pitchFamily="2" charset="0"/>
              </a:rPr>
              <a:t>Income Maximisation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600" b="1" dirty="0">
                <a:latin typeface="Signika" panose="02010003020600000004" pitchFamily="2" charset="0"/>
              </a:rPr>
              <a:t>Assistance with budgeting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600" b="1" dirty="0">
                <a:latin typeface="Signika" panose="02010003020600000004" pitchFamily="2" charset="0"/>
              </a:rPr>
              <a:t>Setting up bills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600" b="1" dirty="0">
                <a:latin typeface="Signika" panose="02010003020600000004" pitchFamily="2" charset="0"/>
              </a:rPr>
              <a:t>Access grants/funds</a:t>
            </a:r>
          </a:p>
          <a:p>
            <a:endParaRPr lang="en-GB" sz="1600" b="1" dirty="0">
              <a:latin typeface="Signika" panose="02010003020600000004" pitchFamily="2" charset="0"/>
            </a:endParaRPr>
          </a:p>
          <a:p>
            <a:r>
              <a:rPr lang="en-GB" sz="1600" b="1" dirty="0">
                <a:latin typeface="Signika" panose="02010003020600000004" pitchFamily="2" charset="0"/>
              </a:rPr>
              <a:t>Health &amp; Wellbeing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600" b="1" dirty="0">
                <a:latin typeface="Signika" panose="02010003020600000004" pitchFamily="2" charset="0"/>
              </a:rPr>
              <a:t>Guidance on managing tenancy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600" b="1" dirty="0">
                <a:latin typeface="Signika" panose="02010003020600000004" pitchFamily="2" charset="0"/>
              </a:rPr>
              <a:t>Health, wellbeing support– tenancy related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600" b="1" dirty="0">
                <a:latin typeface="Signika" panose="02010003020600000004" pitchFamily="2" charset="0"/>
              </a:rPr>
              <a:t>Signposting to Ongo Communities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600" b="1" dirty="0">
                <a:latin typeface="Signika" panose="02010003020600000004" pitchFamily="2" charset="0"/>
              </a:rPr>
              <a:t>Digital inclusion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1400" b="1" dirty="0">
              <a:solidFill>
                <a:schemeClr val="bg1"/>
              </a:solidFill>
              <a:latin typeface="Signika" panose="0201000302060000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b="1" dirty="0">
              <a:solidFill>
                <a:schemeClr val="bg1"/>
              </a:solidFill>
              <a:latin typeface="Signika" panose="02010003020600000004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3C4177-F323-B75D-AC1F-9A0AA641BACE}"/>
              </a:ext>
            </a:extLst>
          </p:cNvPr>
          <p:cNvSpPr txBox="1"/>
          <p:nvPr/>
        </p:nvSpPr>
        <p:spPr>
          <a:xfrm>
            <a:off x="3415860" y="2197977"/>
            <a:ext cx="2575037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600" b="1" dirty="0">
                <a:latin typeface="Signika" panose="02010003020600000004" pitchFamily="2" charset="0"/>
              </a:rPr>
              <a:t>Non tenancy related benefit/income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600" b="1" dirty="0">
                <a:latin typeface="Signika" panose="02010003020600000004" pitchFamily="2" charset="0"/>
              </a:rPr>
              <a:t>Personal care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600" b="1" dirty="0">
                <a:latin typeface="Signika" panose="02010003020600000004" pitchFamily="2" charset="0"/>
              </a:rPr>
              <a:t>Emotional support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600" b="1" dirty="0">
                <a:latin typeface="Signika" panose="02010003020600000004" pitchFamily="2" charset="0"/>
              </a:rPr>
              <a:t>Specialist debt advice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600" b="1" dirty="0">
                <a:latin typeface="Signika" panose="02010003020600000004" pitchFamily="2" charset="0"/>
              </a:rPr>
              <a:t>Domestic abuse support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600" b="1" dirty="0">
                <a:latin typeface="Signika" panose="02010003020600000004" pitchFamily="2" charset="0"/>
              </a:rPr>
              <a:t>Signpost to any other agency that the tenant requires.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CB5D29B-3B9A-3C1F-7F36-9FABC75AAB0C}"/>
              </a:ext>
            </a:extLst>
          </p:cNvPr>
          <p:cNvSpPr txBox="1"/>
          <p:nvPr/>
        </p:nvSpPr>
        <p:spPr>
          <a:xfrm>
            <a:off x="6285355" y="2192995"/>
            <a:ext cx="2543503" cy="30469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600" b="1" dirty="0">
                <a:latin typeface="Signika" panose="02010003020600000004" pitchFamily="2" charset="0"/>
              </a:rPr>
              <a:t>Maximise benefit entitlement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600" b="1" dirty="0">
                <a:latin typeface="Signika" panose="02010003020600000004" pitchFamily="2" charset="0"/>
              </a:rPr>
              <a:t>Increase financial independence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600" b="1" dirty="0">
                <a:latin typeface="Signika" panose="02010003020600000004" pitchFamily="2" charset="0"/>
              </a:rPr>
              <a:t>Improve health and wellbeing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600" b="1" dirty="0">
                <a:latin typeface="Signika" panose="02010003020600000004" pitchFamily="2" charset="0"/>
              </a:rPr>
              <a:t>Homes are warm, safe and comfortable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600" b="1" dirty="0">
                <a:latin typeface="Signika" panose="02010003020600000004" pitchFamily="2" charset="0"/>
              </a:rPr>
              <a:t>Raise aspirations, self esteem and create opportunities</a:t>
            </a:r>
          </a:p>
          <a:p>
            <a:endParaRPr lang="en-GB" sz="1600" b="1" dirty="0">
              <a:latin typeface="Signika" panose="0201000302060000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742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E3446-A604-DA7F-9C62-33327D796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710" y="254974"/>
            <a:ext cx="8318090" cy="1092045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r>
              <a:rPr lang="en-GB" dirty="0"/>
              <a:t>EARLY INTERVENTION- RED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C482B8-26AE-3D9F-F31D-3903F973D1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388" y="1020661"/>
            <a:ext cx="8318090" cy="4623055"/>
          </a:xfrm>
        </p:spPr>
        <p:txBody>
          <a:bodyPr>
            <a:no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GB" sz="1600" b="1" dirty="0">
              <a:effectLst/>
              <a:latin typeface="Signika" panose="0201000302060000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600" b="1" dirty="0">
                <a:effectLst/>
                <a:latin typeface="Signika" panose="0201000302060000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Who is eligible for pre tenancy support?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en-GB" sz="1400" dirty="0">
                <a:effectLst/>
                <a:latin typeface="Signika" panose="0201000302060000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Any new tenant that has been identified as high risk of tenancy failure.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GB" sz="1400" dirty="0">
                <a:effectLst/>
                <a:latin typeface="Signika" panose="0201000302060000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Any tenants who feel they need extra support to maintain their tenancy with anything included in our offer.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600" b="1" dirty="0">
                <a:effectLst/>
                <a:latin typeface="Signika" panose="0201000302060000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What is pre-tenancy support?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en-GB" sz="1400" dirty="0">
                <a:effectLst/>
                <a:latin typeface="Signika" panose="0201000302060000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Support in claiming benefit entitlements ensuring the first and future rent payments will be received. </a:t>
            </a:r>
          </a:p>
          <a:p>
            <a:pPr lvl="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en-GB" sz="1400" dirty="0">
                <a:effectLst/>
                <a:latin typeface="Signika" panose="0201000302060000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Coaching customer on responsibilities and how to set up household bills such as gas, electricity, water, and council tax. </a:t>
            </a:r>
          </a:p>
          <a:p>
            <a:pPr lvl="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en-GB" sz="1400" dirty="0">
                <a:effectLst/>
                <a:latin typeface="Signika" panose="0201000302060000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Budgeting advice, ensuring that the rent and priority bills are paid. If specialist debt advice required signpost to CAB through triage. </a:t>
            </a:r>
          </a:p>
          <a:p>
            <a:pPr lvl="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en-GB" sz="1400" dirty="0">
                <a:effectLst/>
                <a:latin typeface="Signika" panose="0201000302060000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Income maximisation if anything identified before gets keys. </a:t>
            </a:r>
          </a:p>
          <a:p>
            <a:pPr lvl="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en-GB" sz="1400" dirty="0">
                <a:effectLst/>
                <a:latin typeface="Signika" panose="0201000302060000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Support in giving advice on accessing furnishings for the new home.</a:t>
            </a:r>
          </a:p>
          <a:p>
            <a:pPr lvl="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en-GB" sz="1400" dirty="0">
                <a:effectLst/>
                <a:latin typeface="Signika" panose="0201000302060000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Both departments to work together to secure internal funding. </a:t>
            </a:r>
          </a:p>
          <a:p>
            <a:pPr lvl="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en-GB" sz="1400" dirty="0">
                <a:effectLst/>
                <a:latin typeface="Signika" panose="0201000302060000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Signposting to external providers if any additional needs are identified. </a:t>
            </a:r>
          </a:p>
          <a:p>
            <a:pPr lvl="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en-GB" sz="1400" dirty="0">
                <a:effectLst/>
                <a:latin typeface="Signika" panose="0201000302060000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Ongo community’s referral to any projects available </a:t>
            </a:r>
          </a:p>
          <a:p>
            <a:pPr lvl="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en-GB" sz="1400" dirty="0">
                <a:effectLst/>
                <a:latin typeface="Signika" panose="0201000302060000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Assist in setting up a bank account </a:t>
            </a:r>
            <a:endParaRPr lang="en-GB" sz="1400" dirty="0">
              <a:latin typeface="Signika" panose="0201000302060000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en-GB" sz="1400" dirty="0">
                <a:effectLst/>
                <a:latin typeface="Signika" panose="0201000302060000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Agreed support plan to ensure new tenant can sustain their tenancy. 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4108307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007" y="120526"/>
            <a:ext cx="8229600" cy="1143000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dirty="0">
                <a:latin typeface="Signika" pitchFamily="2" charset="0"/>
              </a:rPr>
              <a:t>INCOME MAXIMISATION- AMBER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B4DF11A-EC47-84B8-A997-8988D789F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181" y="977162"/>
            <a:ext cx="8229600" cy="4582885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§"/>
            </a:pPr>
            <a:endParaRPr lang="en-GB" sz="1400" kern="1200" dirty="0">
              <a:solidFill>
                <a:schemeClr val="dk1"/>
              </a:solidFill>
              <a:effectLst/>
            </a:endParaRPr>
          </a:p>
          <a:p>
            <a:pPr lvl="0">
              <a:buFont typeface="Wingdings" panose="05000000000000000000" pitchFamily="2" charset="2"/>
              <a:buChar char="§"/>
            </a:pPr>
            <a:endParaRPr lang="en-GB" sz="1400" dirty="0">
              <a:solidFill>
                <a:schemeClr val="dk1"/>
              </a:solidFill>
            </a:endParaRPr>
          </a:p>
          <a:p>
            <a:pPr lvl="0">
              <a:buFont typeface="Wingdings" panose="05000000000000000000" pitchFamily="2" charset="2"/>
              <a:buChar char="§"/>
            </a:pPr>
            <a:r>
              <a:rPr lang="en-GB" sz="1400" kern="1200" dirty="0">
                <a:solidFill>
                  <a:schemeClr val="dk1"/>
                </a:solidFill>
                <a:effectLst/>
              </a:rPr>
              <a:t>Assistance with budgeting 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GB" sz="1400" kern="1200" dirty="0">
                <a:solidFill>
                  <a:schemeClr val="dk1"/>
                </a:solidFill>
                <a:effectLst/>
              </a:rPr>
              <a:t>Identify and discuss priority bills 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GB" sz="1400" kern="1200" dirty="0">
                <a:solidFill>
                  <a:schemeClr val="dk1"/>
                </a:solidFill>
                <a:effectLst/>
              </a:rPr>
              <a:t>Support customer to contact suppliers to arrange payment plans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GB" sz="1400" kern="1200" dirty="0">
                <a:solidFill>
                  <a:schemeClr val="dk1"/>
                </a:solidFill>
                <a:effectLst/>
              </a:rPr>
              <a:t>Income and expenditure assessments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GB" sz="1400" kern="1200" dirty="0">
                <a:solidFill>
                  <a:schemeClr val="dk1"/>
                </a:solidFill>
                <a:effectLst/>
              </a:rPr>
              <a:t>Completion of benefit checks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GB" sz="1400" kern="1200" dirty="0">
                <a:solidFill>
                  <a:schemeClr val="dk1"/>
                </a:solidFill>
                <a:effectLst/>
              </a:rPr>
              <a:t>Assist tenants to apply on-line for all means tested benefits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GB" sz="1400" kern="1200" dirty="0">
                <a:solidFill>
                  <a:schemeClr val="dk1"/>
                </a:solidFill>
                <a:effectLst/>
              </a:rPr>
              <a:t>Assist with non means tested benefits such as council tax reductions 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GB" sz="1400" kern="1200" dirty="0">
                <a:solidFill>
                  <a:schemeClr val="dk1"/>
                </a:solidFill>
                <a:effectLst/>
              </a:rPr>
              <a:t>Support to appeal against benefit sanctions/</a:t>
            </a:r>
            <a:r>
              <a:rPr lang="en-GB" sz="1400" u="sng" kern="1200" dirty="0">
                <a:solidFill>
                  <a:schemeClr val="dk1"/>
                </a:solidFill>
                <a:effectLst/>
              </a:rPr>
              <a:t> </a:t>
            </a:r>
            <a:r>
              <a:rPr lang="en-GB" sz="1400" kern="1200" dirty="0">
                <a:solidFill>
                  <a:schemeClr val="dk1"/>
                </a:solidFill>
                <a:effectLst/>
              </a:rPr>
              <a:t>/payments/non dependency charges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GB" sz="1400" kern="1200" dirty="0">
                <a:solidFill>
                  <a:schemeClr val="dk1"/>
                </a:solidFill>
                <a:effectLst/>
              </a:rPr>
              <a:t>Liaise with Income Collection regarding rent first approach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3061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007" y="120526"/>
            <a:ext cx="8229600" cy="1143000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dirty="0">
                <a:latin typeface="Signika" pitchFamily="2" charset="0"/>
              </a:rPr>
              <a:t>HEATH AND WELLBEING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802C9DC-F408-1E3B-F2AE-5B9E708B83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007" y="1263526"/>
            <a:ext cx="8229600" cy="4417046"/>
          </a:xfrm>
        </p:spPr>
        <p:txBody>
          <a:bodyPr>
            <a:normAutofit fontScale="70000" lnSpcReduction="20000"/>
          </a:bodyPr>
          <a:lstStyle/>
          <a:p>
            <a:pPr marL="0" lvl="0" indent="0">
              <a:buNone/>
            </a:pPr>
            <a:endParaRPr lang="en-GB" sz="2300" b="1" dirty="0">
              <a:solidFill>
                <a:schemeClr val="dk1"/>
              </a:solidFill>
              <a:latin typeface="Signika" panose="02010003020600000004" pitchFamily="2" charset="0"/>
              <a:cs typeface="+mn-cs"/>
            </a:endParaRPr>
          </a:p>
          <a:p>
            <a:pPr marL="0" lvl="0" indent="0">
              <a:buNone/>
            </a:pPr>
            <a:r>
              <a:rPr lang="en-GB" sz="2300" b="1" dirty="0">
                <a:solidFill>
                  <a:schemeClr val="dk1"/>
                </a:solidFill>
                <a:latin typeface="Signika" panose="02010003020600000004" pitchFamily="2" charset="0"/>
                <a:cs typeface="+mn-cs"/>
              </a:rPr>
              <a:t>PEOPLE</a:t>
            </a:r>
            <a:endParaRPr lang="en-GB" sz="2000" kern="1200" dirty="0">
              <a:solidFill>
                <a:schemeClr val="dk1"/>
              </a:solidFill>
              <a:effectLst/>
              <a:latin typeface="Signika" panose="02010003020600000004" pitchFamily="2" charset="0"/>
              <a:ea typeface="+mn-ea"/>
              <a:cs typeface="+mn-cs"/>
            </a:endParaRPr>
          </a:p>
          <a:p>
            <a:pPr lvl="0">
              <a:buFont typeface="Wingdings" panose="05000000000000000000" pitchFamily="2" charset="2"/>
              <a:buChar char="§"/>
            </a:pPr>
            <a:r>
              <a:rPr lang="en-GB" sz="2000" kern="1200" dirty="0">
                <a:solidFill>
                  <a:schemeClr val="dk1"/>
                </a:solidFill>
                <a:effectLst/>
                <a:latin typeface="Signika" panose="02010003020600000004" pitchFamily="2" charset="0"/>
                <a:ea typeface="+mn-ea"/>
                <a:cs typeface="+mn-cs"/>
              </a:rPr>
              <a:t>Register with health professionals - AMBER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GB" sz="2000" kern="1200" dirty="0">
                <a:solidFill>
                  <a:schemeClr val="dk1"/>
                </a:solidFill>
                <a:effectLst/>
                <a:latin typeface="Signika" panose="02010003020600000004" pitchFamily="2" charset="0"/>
                <a:ea typeface="+mn-ea"/>
                <a:cs typeface="+mn-cs"/>
              </a:rPr>
              <a:t>Make referrals to GP for mental health assessment if appropriate- RED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GB" sz="2000" kern="1200" dirty="0">
                <a:solidFill>
                  <a:schemeClr val="dk1"/>
                </a:solidFill>
                <a:effectLst/>
                <a:latin typeface="Signika" panose="02010003020600000004" pitchFamily="2" charset="0"/>
                <a:ea typeface="+mn-ea"/>
                <a:cs typeface="+mn-cs"/>
              </a:rPr>
              <a:t>Coach in how to deal with correspondence - AMBER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GB" sz="2000" kern="1200" dirty="0">
                <a:solidFill>
                  <a:schemeClr val="dk1"/>
                </a:solidFill>
                <a:effectLst/>
                <a:latin typeface="Signika" panose="02010003020600000004" pitchFamily="2" charset="0"/>
                <a:ea typeface="+mn-ea"/>
                <a:cs typeface="+mn-cs"/>
              </a:rPr>
              <a:t>Assist to set up a bank account- AMBER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GB" sz="2000" kern="1200" dirty="0">
                <a:solidFill>
                  <a:schemeClr val="dk1"/>
                </a:solidFill>
                <a:effectLst/>
                <a:latin typeface="Signika" panose="02010003020600000004" pitchFamily="2" charset="0"/>
                <a:ea typeface="+mn-ea"/>
                <a:cs typeface="+mn-cs"/>
              </a:rPr>
              <a:t>Signpost to Ongo Employment Support- AMBER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GB" sz="2000" kern="1200" dirty="0">
                <a:solidFill>
                  <a:schemeClr val="dk1"/>
                </a:solidFill>
                <a:effectLst/>
                <a:latin typeface="Signika" panose="02010003020600000004" pitchFamily="2" charset="0"/>
                <a:ea typeface="+mn-ea"/>
                <a:cs typeface="+mn-cs"/>
              </a:rPr>
              <a:t>Raise online Foodbank vouchers and work with customers to ensure a sustainable plan moving forward- RED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GB" sz="2000" kern="1200" dirty="0">
                <a:solidFill>
                  <a:schemeClr val="dk1"/>
                </a:solidFill>
                <a:effectLst/>
                <a:latin typeface="Signika" panose="02010003020600000004" pitchFamily="2" charset="0"/>
                <a:ea typeface="+mn-ea"/>
                <a:cs typeface="+mn-cs"/>
              </a:rPr>
              <a:t>Coaching customers around responsibilities to meeting the terms of the tenancy agreement- RED</a:t>
            </a:r>
          </a:p>
          <a:p>
            <a:pPr marL="0" lvl="0" indent="0">
              <a:buNone/>
            </a:pPr>
            <a:endParaRPr lang="en-GB" dirty="0">
              <a:solidFill>
                <a:schemeClr val="dk1"/>
              </a:solidFill>
              <a:latin typeface="Signika" panose="02010003020600000004" pitchFamily="2" charset="0"/>
              <a:cs typeface="+mn-cs"/>
            </a:endParaRPr>
          </a:p>
          <a:p>
            <a:pPr marL="0" lvl="0" indent="0">
              <a:buNone/>
            </a:pPr>
            <a:r>
              <a:rPr lang="en-GB" sz="2300" b="1" dirty="0">
                <a:solidFill>
                  <a:schemeClr val="dk1"/>
                </a:solidFill>
                <a:latin typeface="Signika" panose="02010003020600000004" pitchFamily="2" charset="0"/>
                <a:cs typeface="+mn-cs"/>
              </a:rPr>
              <a:t>PROPERTY</a:t>
            </a:r>
            <a:endParaRPr lang="en-GB" sz="2000" kern="1200" dirty="0">
              <a:solidFill>
                <a:schemeClr val="dk1"/>
              </a:solidFill>
              <a:effectLst/>
              <a:latin typeface="Signika" panose="02010003020600000004" pitchFamily="2" charset="0"/>
              <a:ea typeface="+mn-ea"/>
              <a:cs typeface="+mn-cs"/>
            </a:endParaRPr>
          </a:p>
          <a:p>
            <a:pPr lvl="0"/>
            <a:r>
              <a:rPr lang="en-GB" sz="2000" kern="1200" dirty="0">
                <a:solidFill>
                  <a:schemeClr val="dk1"/>
                </a:solidFill>
                <a:effectLst/>
                <a:latin typeface="Signika" panose="02010003020600000004" pitchFamily="2" charset="0"/>
                <a:ea typeface="+mn-ea"/>
                <a:cs typeface="+mn-cs"/>
              </a:rPr>
              <a:t>Arrange for water meter assessments to be completed and water meters fitted if this will be financially beneficial to the customer.- AMBER</a:t>
            </a:r>
          </a:p>
          <a:p>
            <a:pPr lvl="0"/>
            <a:r>
              <a:rPr lang="en-GB" sz="2000" kern="1200" dirty="0">
                <a:solidFill>
                  <a:schemeClr val="dk1"/>
                </a:solidFill>
                <a:effectLst/>
                <a:latin typeface="Signika" panose="02010003020600000004" pitchFamily="2" charset="0"/>
                <a:ea typeface="+mn-ea"/>
                <a:cs typeface="+mn-cs"/>
              </a:rPr>
              <a:t>Assist with utilities set up bills D/D, smart meters fitted if appropriate - AMBER</a:t>
            </a:r>
          </a:p>
          <a:p>
            <a:r>
              <a:rPr lang="en-GB" sz="2000" kern="1200" dirty="0">
                <a:solidFill>
                  <a:schemeClr val="dk1"/>
                </a:solidFill>
                <a:effectLst/>
                <a:latin typeface="Signika" panose="02010003020600000004" pitchFamily="2" charset="0"/>
                <a:ea typeface="+mn-ea"/>
                <a:cs typeface="+mn-cs"/>
              </a:rPr>
              <a:t> Information and guidance around managing a tenancy, affordable warmth, daily tasks, home conditions- RED</a:t>
            </a:r>
          </a:p>
          <a:p>
            <a:r>
              <a:rPr lang="en-GB" sz="2000" kern="1200" dirty="0">
                <a:solidFill>
                  <a:schemeClr val="dk1"/>
                </a:solidFill>
                <a:effectLst/>
                <a:latin typeface="Signika" panose="02010003020600000004" pitchFamily="2" charset="0"/>
                <a:ea typeface="+mn-ea"/>
                <a:cs typeface="+mn-cs"/>
              </a:rPr>
              <a:t>Advice on resolving condition of property in relation to damp and mould- RED</a:t>
            </a:r>
          </a:p>
          <a:p>
            <a:r>
              <a:rPr lang="en-GB" sz="2000" kern="1200" dirty="0">
                <a:solidFill>
                  <a:schemeClr val="dk1"/>
                </a:solidFill>
                <a:effectLst/>
                <a:latin typeface="Signika" panose="02010003020600000004" pitchFamily="2" charset="0"/>
                <a:ea typeface="+mn-ea"/>
                <a:cs typeface="+mn-cs"/>
              </a:rPr>
              <a:t>Explain about bin collection days, appropriate</a:t>
            </a:r>
            <a:r>
              <a:rPr lang="en-GB" sz="2000" kern="1200" baseline="0" dirty="0">
                <a:solidFill>
                  <a:schemeClr val="dk1"/>
                </a:solidFill>
                <a:effectLst/>
                <a:latin typeface="Signika" panose="02010003020600000004" pitchFamily="2" charset="0"/>
                <a:ea typeface="+mn-ea"/>
                <a:cs typeface="+mn-cs"/>
              </a:rPr>
              <a:t> refuse disposal and recycling - AMBER</a:t>
            </a:r>
            <a:endParaRPr lang="en-GB" sz="2000" kern="1200" dirty="0">
              <a:solidFill>
                <a:schemeClr val="dk1"/>
              </a:solidFill>
              <a:effectLst/>
              <a:latin typeface="Signika" panose="02010003020600000004" pitchFamily="2" charset="0"/>
              <a:ea typeface="+mn-ea"/>
              <a:cs typeface="+mn-cs"/>
            </a:endParaRPr>
          </a:p>
          <a:p>
            <a:pPr marL="0" lvl="0" indent="0">
              <a:buNone/>
            </a:pPr>
            <a:endParaRPr lang="en-GB" sz="2000" kern="1200" dirty="0">
              <a:solidFill>
                <a:schemeClr val="dk1"/>
              </a:solidFill>
              <a:effectLst/>
              <a:latin typeface="Signika" panose="02010003020600000004" pitchFamily="2" charset="0"/>
              <a:ea typeface="+mn-ea"/>
              <a:cs typeface="+mn-cs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60800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ngo Colours">
      <a:dk1>
        <a:srgbClr val="313131"/>
      </a:dk1>
      <a:lt1>
        <a:sysClr val="window" lastClr="FFFFFF"/>
      </a:lt1>
      <a:dk2>
        <a:srgbClr val="313131"/>
      </a:dk2>
      <a:lt2>
        <a:srgbClr val="FFFFFF"/>
      </a:lt2>
      <a:accent1>
        <a:srgbClr val="E71F70"/>
      </a:accent1>
      <a:accent2>
        <a:srgbClr val="239D85"/>
      </a:accent2>
      <a:accent3>
        <a:srgbClr val="FEDA26"/>
      </a:accent3>
      <a:accent4>
        <a:srgbClr val="1FB2E1"/>
      </a:accent4>
      <a:accent5>
        <a:srgbClr val="882684"/>
      </a:accent5>
      <a:accent6>
        <a:srgbClr val="EF5D1A"/>
      </a:accent6>
      <a:hlink>
        <a:srgbClr val="E71F70"/>
      </a:hlink>
      <a:folHlink>
        <a:srgbClr val="88268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TaxKeywordTaxHTField xmlns="6f4ef3a7-08fb-4eb8-a1f6-2ddf533e797b">
      <Terms xmlns="http://schemas.microsoft.com/office/infopath/2007/PartnerControls"/>
    </TaxKeywordTaxHTField>
    <TaxCatchAll xmlns="6f4ef3a7-08fb-4eb8-a1f6-2ddf533e797b" xsi:nil="true"/>
    <lcf76f155ced4ddcb4097134ff3c332f xmlns="9eb4fdcf-da0c-4793-93bf-6be2f88257a1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C144E30947064CB5F7765243330BED" ma:contentTypeVersion="22" ma:contentTypeDescription="Create a new document." ma:contentTypeScope="" ma:versionID="bc9df38609df42c25564c1abd38fe110">
  <xsd:schema xmlns:xsd="http://www.w3.org/2001/XMLSchema" xmlns:xs="http://www.w3.org/2001/XMLSchema" xmlns:p="http://schemas.microsoft.com/office/2006/metadata/properties" xmlns:ns2="9eb4fdcf-da0c-4793-93bf-6be2f88257a1" xmlns:ns3="6f4ef3a7-08fb-4eb8-a1f6-2ddf533e797b" xmlns:ns4="24fb5d08-ae02-42a8-9bd9-0c0b9fe3c671" targetNamespace="http://schemas.microsoft.com/office/2006/metadata/properties" ma:root="true" ma:fieldsID="b74a5eef24ca15b797f48e56a8377223" ns2:_="" ns3:_="" ns4:_="">
    <xsd:import namespace="9eb4fdcf-da0c-4793-93bf-6be2f88257a1"/>
    <xsd:import namespace="6f4ef3a7-08fb-4eb8-a1f6-2ddf533e797b"/>
    <xsd:import namespace="24fb5d08-ae02-42a8-9bd9-0c0b9fe3c67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CR" minOccurs="0"/>
                <xsd:element ref="ns3:TaxKeywordTaxHTField" minOccurs="0"/>
                <xsd:element ref="ns3:TaxCatchAll" minOccurs="0"/>
                <xsd:element ref="ns4:SharedWithUsers" minOccurs="0"/>
                <xsd:element ref="ns4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b4fdcf-da0c-4793-93bf-6be2f88257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5a5f0008-8e34-4044-a618-f7d21eadc7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4ef3a7-08fb-4eb8-a1f6-2ddf533e797b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13" ma:taxonomy="true" ma:internalName="TaxKeywordTaxHTField" ma:taxonomyFieldName="TaxKeyword" ma:displayName="Tags" ma:fieldId="{23f27201-bee3-471e-b2e7-b64fd8b7ca38}" ma:taxonomyMulti="true" ma:sspId="5a5f0008-8e34-4044-a618-f7d21eadc767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4" nillable="true" ma:displayName="Taxonomy Catch All Column" ma:hidden="true" ma:list="{8f3ff374-69d0-4d61-ac47-fce6a4e7340a}" ma:internalName="TaxCatchAll" ma:showField="CatchAllData" ma:web="6f4ef3a7-08fb-4eb8-a1f6-2ddf533e797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fb5d08-ae02-42a8-9bd9-0c0b9fe3c671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18D7FB0-351B-4A1A-BB2B-DD1B2177D4CE}">
  <ds:schemaRefs>
    <ds:schemaRef ds:uri="http://purl.org/dc/terms/"/>
    <ds:schemaRef ds:uri="6f4ef3a7-08fb-4eb8-a1f6-2ddf533e797b"/>
    <ds:schemaRef ds:uri="http://purl.org/dc/elements/1.1/"/>
    <ds:schemaRef ds:uri="http://schemas.microsoft.com/office/2006/metadata/properties"/>
    <ds:schemaRef ds:uri="http://purl.org/dc/dcmitype/"/>
    <ds:schemaRef ds:uri="24fb5d08-ae02-42a8-9bd9-0c0b9fe3c671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9eb4fdcf-da0c-4793-93bf-6be2f88257a1"/>
  </ds:schemaRefs>
</ds:datastoreItem>
</file>

<file path=customXml/itemProps2.xml><?xml version="1.0" encoding="utf-8"?>
<ds:datastoreItem xmlns:ds="http://schemas.openxmlformats.org/officeDocument/2006/customXml" ds:itemID="{CB58110F-7F34-423A-9252-4426AAC256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eb4fdcf-da0c-4793-93bf-6be2f88257a1"/>
    <ds:schemaRef ds:uri="6f4ef3a7-08fb-4eb8-a1f6-2ddf533e797b"/>
    <ds:schemaRef ds:uri="24fb5d08-ae02-42a8-9bd9-0c0b9fe3c67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BEEEE66-ED35-4B3F-8C86-D165F0C9DB4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3615</TotalTime>
  <Words>536</Words>
  <Application>Microsoft Office PowerPoint</Application>
  <PresentationFormat>On-screen Show (4:3)</PresentationFormat>
  <Paragraphs>80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Signika</vt:lpstr>
      <vt:lpstr>Signika Bold</vt:lpstr>
      <vt:lpstr>Signika Semibold</vt:lpstr>
      <vt:lpstr>Wingdings</vt:lpstr>
      <vt:lpstr>Office Theme</vt:lpstr>
      <vt:lpstr>Ongo’s Tenancy Sustainability Offer</vt:lpstr>
      <vt:lpstr>To coach, empower and enable all customers to sustain their tenancies. </vt:lpstr>
      <vt:lpstr>EARLY INTERVENTION- RED</vt:lpstr>
      <vt:lpstr>INCOME MAXIMISATION- AMBER</vt:lpstr>
      <vt:lpstr>HEATH AND WELLBEING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</dc:creator>
  <cp:lastModifiedBy>Ellie Whitworth</cp:lastModifiedBy>
  <cp:revision>67</cp:revision>
  <dcterms:created xsi:type="dcterms:W3CDTF">2013-04-23T16:07:34Z</dcterms:created>
  <dcterms:modified xsi:type="dcterms:W3CDTF">2025-01-29T09:22:40Z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0x01010077C144E30947064CB5F7765243330BED</vt:lpwstr>
  </property>
  <property fmtid="{D5CDD505-2E9C-101B-9397-08002B2CF9AE}" pid="3" name="TaxKeyword">
    <vt:lpwstr/>
  </property>
  <property fmtid="{D5CDD505-2E9C-101B-9397-08002B2CF9AE}" pid="4" name="AuthorIds_UIVersion_512">
    <vt:lpwstr>13</vt:lpwstr>
  </property>
  <property fmtid="{D5CDD505-2E9C-101B-9397-08002B2CF9AE}" pid="5" name="MediaServiceImageTags">
    <vt:lpwstr/>
  </property>
</Properties>
</file>